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notesMasterIdLst>
    <p:notesMasterId r:id="rId21"/>
  </p:notesMasterIdLst>
  <p:sldIdLst>
    <p:sldId id="487" r:id="rId2"/>
    <p:sldId id="499" r:id="rId3"/>
    <p:sldId id="488" r:id="rId4"/>
    <p:sldId id="489" r:id="rId5"/>
    <p:sldId id="490" r:id="rId6"/>
    <p:sldId id="492" r:id="rId7"/>
    <p:sldId id="497" r:id="rId8"/>
    <p:sldId id="398" r:id="rId9"/>
    <p:sldId id="464" r:id="rId10"/>
    <p:sldId id="419" r:id="rId11"/>
    <p:sldId id="498" r:id="rId12"/>
    <p:sldId id="420" r:id="rId13"/>
    <p:sldId id="466" r:id="rId14"/>
    <p:sldId id="486" r:id="rId15"/>
    <p:sldId id="482" r:id="rId16"/>
    <p:sldId id="399" r:id="rId17"/>
    <p:sldId id="409" r:id="rId18"/>
    <p:sldId id="483" r:id="rId19"/>
    <p:sldId id="484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120" autoAdjust="0"/>
    <p:restoredTop sz="94533" autoAdjust="0"/>
  </p:normalViewPr>
  <p:slideViewPr>
    <p:cSldViewPr snapToGrid="0">
      <p:cViewPr varScale="1">
        <p:scale>
          <a:sx n="72" d="100"/>
          <a:sy n="72" d="100"/>
        </p:scale>
        <p:origin x="174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F2A06D-4991-4208-8C88-4E8BAD69A8B8}" type="datetimeFigureOut">
              <a:rPr lang="en-US" smtClean="0"/>
              <a:t>5/22/2021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01775E-EDE2-4DE5-A02D-A8BD8C6F6A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22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84081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sz="1800" b="0" i="0" u="none" strike="noStrike" baseline="0" dirty="0">
              <a:solidFill>
                <a:srgbClr val="073E87"/>
              </a:solidFill>
              <a:latin typeface="Calibri" panose="020F050202020403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9716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81570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01775E-EDE2-4DE5-A02D-A8BD8C6F6AC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30345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612705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0371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653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5462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xmlns="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97811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728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343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466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5/22/2021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291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5/22/2021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957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5/22/2021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605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102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620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6E0DA5-0C76-4851-AA82-0B75261F9EB4}" type="datetimeFigureOut">
              <a:rPr lang="en-US" smtClean="0"/>
              <a:t>5/22/2021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85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yuztechnologies/Corporate_Full_Stack_Training/blob/master/Day%2016/S4HANA%20OVP%20Scenario.pdf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ithub.com/soyuztechnologies/Corporate_Full_Stack_Training/blob/master/Day%2016/End%20to%20End%20S4%20HANA%20Scenario%20for%20OVP.txt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image" Target="../media/image19.jpeg"/><Relationship Id="rId7" Type="http://schemas.openxmlformats.org/officeDocument/2006/relationships/image" Target="../media/image23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2.tiff"/><Relationship Id="rId5" Type="http://schemas.openxmlformats.org/officeDocument/2006/relationships/image" Target="../media/image21.tiff"/><Relationship Id="rId10" Type="http://schemas.openxmlformats.org/officeDocument/2006/relationships/image" Target="../media/image2.png"/><Relationship Id="rId4" Type="http://schemas.openxmlformats.org/officeDocument/2006/relationships/image" Target="../media/image20.tiff"/><Relationship Id="rId9" Type="http://schemas.openxmlformats.org/officeDocument/2006/relationships/hyperlink" Target="https://anubhavtrainings.com/" TargetMode="Externa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25.jpg"/><Relationship Id="rId7" Type="http://schemas.openxmlformats.org/officeDocument/2006/relationships/image" Target="../media/image27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26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yuztechnologies/Corporate_Full_Stack_Training/blob/master/Day%2016/S4HANA%20End%20to%20end%20Hierarchy%20Scenario.pdf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yuztechnologies/Corporate_Full_Stack_Training/blob/master/Day%2016/CDS%20Hierarchy%20Scenario.txt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13252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8915400 w 12192000"/>
              <a:gd name="connsiteY2" fmla="*/ 4593771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8915400" y="4593771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7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8355" y="5017269"/>
            <a:ext cx="1863645" cy="184073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7491" y="3579798"/>
            <a:ext cx="6629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spc="-150" dirty="0">
                <a:solidFill>
                  <a:schemeClr val="bg1"/>
                </a:solidFill>
                <a:latin typeface="Cooper Black" panose="0208090404030B020404" pitchFamily="18" charset="0"/>
              </a:rPr>
              <a:t>Day – 16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22712" y="154049"/>
            <a:ext cx="1020564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cap="all" spc="-150" dirty="0">
                <a:solidFill>
                  <a:schemeClr val="accent3"/>
                </a:solidFill>
              </a:rPr>
              <a:t>SAP Full-Stack Developer training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61CC61B0-6C20-45F7-B8D2-11BE2FB1EA7C}"/>
              </a:ext>
            </a:extLst>
          </p:cNvPr>
          <p:cNvSpPr txBox="1"/>
          <p:nvPr/>
        </p:nvSpPr>
        <p:spPr>
          <a:xfrm>
            <a:off x="122712" y="1820756"/>
            <a:ext cx="102056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spc="-150" dirty="0">
                <a:solidFill>
                  <a:schemeClr val="accent3"/>
                </a:solidFill>
              </a:rPr>
              <a:t>ABAP on HANA, UI5 &amp; Fiori, Analytics with OData  </a:t>
            </a:r>
            <a:endParaRPr lang="en-US" sz="3600" b="1" cap="all" spc="-150" dirty="0">
              <a:solidFill>
                <a:schemeClr val="accent3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22712" y="2955036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pc="-150" dirty="0">
                <a:solidFill>
                  <a:schemeClr val="bg1"/>
                </a:solidFill>
              </a:rPr>
              <a:t>Anubhav Oberoy</a:t>
            </a:r>
          </a:p>
        </p:txBody>
      </p:sp>
    </p:spTree>
    <p:extLst>
      <p:ext uri="{BB962C8B-B14F-4D97-AF65-F5344CB8AC3E}">
        <p14:creationId xmlns:p14="http://schemas.microsoft.com/office/powerpoint/2010/main" val="53817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xmlns="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5121565" y="2468537"/>
            <a:ext cx="3999345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8000" b="1" dirty="0"/>
              <a:t>Break</a:t>
            </a:r>
            <a:endParaRPr lang="en-US" b="1" dirty="0"/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1026" name="Picture 2" descr="Coffee break line icon clock and cup Royalty Free Vector">
            <a:extLst>
              <a:ext uri="{FF2B5EF4-FFF2-40B4-BE49-F238E27FC236}">
                <a16:creationId xmlns:a16="http://schemas.microsoft.com/office/drawing/2014/main" xmlns="" id="{ECB33168-3F45-4992-99CB-0ADDAF54E8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76" b="11918"/>
          <a:stretch/>
        </p:blipFill>
        <p:spPr bwMode="auto">
          <a:xfrm>
            <a:off x="2634730" y="1969714"/>
            <a:ext cx="2436034" cy="2207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6907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xmlns="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Elaborating End to End S/4 HANA Scenario</a:t>
            </a:r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5" name="Picture 4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3213" y="855322"/>
            <a:ext cx="10382856" cy="561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2702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xmlns="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Describing OVP (Overview Page)</a:t>
            </a:r>
            <a:r>
              <a:rPr lang="en-US" sz="3600" b="1" dirty="0">
                <a:latin typeface="Cooper Black" panose="0208090404030B020404" pitchFamily="18" charset="0"/>
              </a:rPr>
              <a:t> </a:t>
            </a:r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61765" y="844344"/>
            <a:ext cx="11292007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/>
              <a:t>Overview pages provide quick access to vital business information at a glance, in the form of visual, actionable cards.</a:t>
            </a:r>
          </a:p>
          <a:p>
            <a:pPr algn="just"/>
            <a:r>
              <a:rPr lang="en-US" dirty="0"/>
              <a:t>The user-friendly experience makes viewing, filtering, and acting upon data quick and simple. Business users can see the big picture at a glance, and also focus on the most important tasks, enabling faster decision making as well as immediate action.</a:t>
            </a:r>
          </a:p>
          <a:p>
            <a:pPr algn="just"/>
            <a:r>
              <a:rPr lang="en-US" dirty="0"/>
              <a:t>The displayed data is fully interactive, with clickable areas for easy navigation to relevant applications. Based on SAP Fiori, overview pages organize action items with a fully responsive user interface. Users can access overview pages from SAP Fiori Launchpad and narrow down the information displayed, or opt to hide cards to focus on a particular topic.</a:t>
            </a:r>
          </a:p>
          <a:p>
            <a:pPr algn="just"/>
            <a:endParaRPr lang="en-US" dirty="0"/>
          </a:p>
          <a:p>
            <a:pPr algn="just"/>
            <a:r>
              <a:rPr lang="en-US" dirty="0"/>
              <a:t>The </a:t>
            </a:r>
            <a:r>
              <a:rPr lang="en-US" b="1" dirty="0"/>
              <a:t>analytical card</a:t>
            </a:r>
            <a:r>
              <a:rPr lang="en-US" dirty="0"/>
              <a:t> is a single object </a:t>
            </a:r>
            <a:r>
              <a:rPr lang="en-US" b="1" dirty="0"/>
              <a:t>card</a:t>
            </a:r>
            <a:r>
              <a:rPr lang="en-US" dirty="0"/>
              <a:t> and does not contain a footer area. It can only be used in the </a:t>
            </a:r>
            <a:r>
              <a:rPr lang="en-US" b="1" dirty="0"/>
              <a:t>overview page</a:t>
            </a:r>
            <a:r>
              <a:rPr lang="en-US" dirty="0"/>
              <a:t> (OVP). In the resizable </a:t>
            </a:r>
            <a:r>
              <a:rPr lang="en-US" b="1" dirty="0"/>
              <a:t>card</a:t>
            </a:r>
            <a:r>
              <a:rPr lang="en-US" dirty="0"/>
              <a:t> layout, users can show more content/insights by resizing the </a:t>
            </a:r>
            <a:r>
              <a:rPr lang="en-US" b="1" dirty="0"/>
              <a:t>card</a:t>
            </a:r>
            <a:r>
              <a:rPr lang="en-US" dirty="0"/>
              <a:t>.</a:t>
            </a:r>
          </a:p>
        </p:txBody>
      </p:sp>
      <p:pic>
        <p:nvPicPr>
          <p:cNvPr id="1026" name="Picture 2" descr="Overview Page | SAP Fiori Design Guideline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749" y="3771920"/>
            <a:ext cx="4023360" cy="2560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17954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xmlns="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Analytic Dashboard ( OVP )</a:t>
            </a:r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0362" y="1520369"/>
            <a:ext cx="9025714" cy="497714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61764" y="808124"/>
            <a:ext cx="1111891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 smtClean="0"/>
              <a:t>Analytic Dashboard (OVP) on top of CDS with the help of UI.Annotations ,it Calculate Overall Errors in  following Categories of Analytics are Mentioned Below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8059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esign stats concept illustration Free Vecto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4209" y="1235759"/>
            <a:ext cx="8049578" cy="5362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3">
            <a:extLst>
              <a:ext uri="{FF2B5EF4-FFF2-40B4-BE49-F238E27FC236}">
                <a16:creationId xmlns:a16="http://schemas.microsoft.com/office/drawing/2014/main" xmlns="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75388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8" name="Title 3">
            <a:extLst>
              <a:ext uri="{FF2B5EF4-FFF2-40B4-BE49-F238E27FC236}">
                <a16:creationId xmlns:a16="http://schemas.microsoft.com/office/drawing/2014/main" xmlns="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303324" y="160925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>
                <a:solidFill>
                  <a:prstClr val="black"/>
                </a:solidFill>
                <a:latin typeface="Cooper Black" panose="0208090404030B020404" pitchFamily="18" charset="0"/>
              </a:rPr>
              <a:t>Exercise  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oper Black" panose="0208090404030B020404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03324" y="881360"/>
            <a:ext cx="607326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2000" dirty="0">
                <a:hlinkClick r:id="rId4"/>
              </a:rPr>
              <a:t>End to End S/4 HANA Scenario for Overview Page ( OVP )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1345027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xmlns="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822" b="782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xmlns="" id="{2FF912B5-CB91-984A-A326-06D0A1B895C3}"/>
              </a:ext>
            </a:extLst>
          </p:cNvPr>
          <p:cNvSpPr/>
          <p:nvPr/>
        </p:nvSpPr>
        <p:spPr>
          <a:xfrm>
            <a:off x="-2415" y="-28916"/>
            <a:ext cx="12192001" cy="6858000"/>
          </a:xfrm>
          <a:prstGeom prst="roundRect">
            <a:avLst>
              <a:gd name="adj" fmla="val 0"/>
            </a:avLst>
          </a:prstGeom>
          <a:solidFill>
            <a:schemeClr val="tx2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FD415253-65BB-C843-B5D8-DB41A0DCD078}"/>
              </a:ext>
            </a:extLst>
          </p:cNvPr>
          <p:cNvSpPr/>
          <p:nvPr/>
        </p:nvSpPr>
        <p:spPr>
          <a:xfrm>
            <a:off x="4157978" y="3378839"/>
            <a:ext cx="442781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Day 1</a:t>
            </a:r>
            <a:r>
              <a:rPr lang="en-IN" sz="4800" b="1" spc="100" noProof="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endParaRPr kumimoji="0" lang="en-IN" sz="4800" b="1" i="0" u="none" strike="noStrike" kern="1200" cap="none" spc="1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68126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1028" name="Picture 4" descr="Free Vector | Flat people with question marks background">
            <a:extLst>
              <a:ext uri="{FF2B5EF4-FFF2-40B4-BE49-F238E27FC236}">
                <a16:creationId xmlns:a16="http://schemas.microsoft.com/office/drawing/2014/main" xmlns="" id="{E158EC70-4769-4E41-A278-C90EC4E480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2246"/>
          <a:stretch/>
        </p:blipFill>
        <p:spPr bwMode="auto">
          <a:xfrm>
            <a:off x="1848418" y="639706"/>
            <a:ext cx="7599507" cy="590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994C3DB2-D47E-4B94-804B-87AF1FDEF86E}"/>
              </a:ext>
            </a:extLst>
          </p:cNvPr>
          <p:cNvSpPr txBox="1"/>
          <p:nvPr/>
        </p:nvSpPr>
        <p:spPr>
          <a:xfrm>
            <a:off x="4535055" y="1052946"/>
            <a:ext cx="5588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Questions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7951"/>
            <a:ext cx="716699" cy="70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1182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Ski Jumping Arena - Free Presentation Templates">
            <a:extLst>
              <a:ext uri="{FF2B5EF4-FFF2-40B4-BE49-F238E27FC236}">
                <a16:creationId xmlns:a16="http://schemas.microsoft.com/office/drawing/2014/main" xmlns="" id="{B0D7E6A1-F72A-4F69-B4FB-A4ED7A0C6C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46" b="224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10833" y="356152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64" y="0"/>
            <a:ext cx="1977514" cy="19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08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:a16="http://schemas.microsoft.com/office/drawing/2014/main" xmlns="" id="{EAF14BF4-9A45-8B4E-AA65-A815CC72E5A3}"/>
              </a:ext>
            </a:extLst>
          </p:cNvPr>
          <p:cNvSpPr/>
          <p:nvPr/>
        </p:nvSpPr>
        <p:spPr>
          <a:xfrm flipH="1">
            <a:off x="3030278" y="2339163"/>
            <a:ext cx="9161718" cy="4518837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xmlns="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4877937"/>
          </a:xfrm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7" y="-1"/>
            <a:ext cx="12188826" cy="487793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7D8E97E7-E23C-4E4A-A0AF-1C43E32D5148}"/>
              </a:ext>
            </a:extLst>
          </p:cNvPr>
          <p:cNvSpPr/>
          <p:nvPr/>
        </p:nvSpPr>
        <p:spPr>
          <a:xfrm>
            <a:off x="3176" y="-10291"/>
            <a:ext cx="12187238" cy="4888227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xmlns="" id="{F6FFC3F4-1A5C-6446-9CE3-98CE002CFF5F}"/>
              </a:ext>
            </a:extLst>
          </p:cNvPr>
          <p:cNvSpPr/>
          <p:nvPr/>
        </p:nvSpPr>
        <p:spPr>
          <a:xfrm>
            <a:off x="350660" y="5992677"/>
            <a:ext cx="36361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Contact us today!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7A91E6F4-0EB3-3446-B962-79A0A253F3F7}"/>
              </a:ext>
            </a:extLst>
          </p:cNvPr>
          <p:cNvSpPr/>
          <p:nvPr/>
        </p:nvSpPr>
        <p:spPr>
          <a:xfrm>
            <a:off x="8180349" y="2925900"/>
            <a:ext cx="32302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5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 build the workforce of the future.</a:t>
            </a:r>
            <a:endParaRPr kumimoji="0" lang="en-US" sz="1200" b="0" i="0" u="none" strike="noStrike" kern="1200" cap="none" spc="5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xmlns="" id="{89EED0AA-D6A0-854A-9888-8400B6D1FE48}"/>
              </a:ext>
            </a:extLst>
          </p:cNvPr>
          <p:cNvSpPr/>
          <p:nvPr/>
        </p:nvSpPr>
        <p:spPr>
          <a:xfrm>
            <a:off x="1221995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xmlns="" id="{DFBD6F02-53D0-BF4D-BF2A-4BD3E0AC1D30}"/>
              </a:ext>
            </a:extLst>
          </p:cNvPr>
          <p:cNvSpPr/>
          <p:nvPr/>
        </p:nvSpPr>
        <p:spPr>
          <a:xfrm>
            <a:off x="2825880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30,000+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xmlns="" id="{B3EFFD71-D9A6-F843-8D97-4553654A0BAE}"/>
              </a:ext>
            </a:extLst>
          </p:cNvPr>
          <p:cNvSpPr/>
          <p:nvPr/>
        </p:nvSpPr>
        <p:spPr>
          <a:xfrm>
            <a:off x="4496601" y="311141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25000+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592" y="2279542"/>
            <a:ext cx="640226" cy="6402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6417" y="2272463"/>
            <a:ext cx="672103" cy="672103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685" y="691519"/>
            <a:ext cx="657267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We’re committed to empower you to be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Most Desirable Resource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xmlns="" id="{29B88429-5E3E-E649-B2EC-6D73DF20380B}"/>
              </a:ext>
            </a:extLst>
          </p:cNvPr>
          <p:cNvSpPr/>
          <p:nvPr/>
        </p:nvSpPr>
        <p:spPr>
          <a:xfrm>
            <a:off x="350660" y="4998907"/>
            <a:ext cx="3901573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0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FREE WEBINARS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xmlns="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2741" y="2194371"/>
            <a:ext cx="852087" cy="852087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:a16="http://schemas.microsoft.com/office/drawing/2014/main" xmlns="" id="{C4CE162D-F9BF-9140-A233-D39001B36CFD}"/>
              </a:ext>
            </a:extLst>
          </p:cNvPr>
          <p:cNvGrpSpPr/>
          <p:nvPr/>
        </p:nvGrpSpPr>
        <p:grpSpPr>
          <a:xfrm>
            <a:off x="6519296" y="3369105"/>
            <a:ext cx="5612646" cy="3381741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xmlns="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xmlns="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34C82462-A6A9-9F40-B874-C2786492A285}"/>
              </a:ext>
            </a:extLst>
          </p:cNvPr>
          <p:cNvSpPr/>
          <p:nvPr/>
        </p:nvSpPr>
        <p:spPr>
          <a:xfrm>
            <a:off x="4493739" y="5575313"/>
            <a:ext cx="2196807" cy="54749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:a16="http://schemas.microsoft.com/office/drawing/2014/main" xmlns="" id="{B7D41E04-1B35-BD4F-8B37-C6CC88C6B995}"/>
              </a:ext>
            </a:extLst>
          </p:cNvPr>
          <p:cNvSpPr/>
          <p:nvPr/>
        </p:nvSpPr>
        <p:spPr>
          <a:xfrm>
            <a:off x="4400880" y="5490869"/>
            <a:ext cx="2196807" cy="5474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6AA9D7C5-0368-6645-B73F-D51BF9C01567}"/>
              </a:ext>
            </a:extLst>
          </p:cNvPr>
          <p:cNvSpPr/>
          <p:nvPr/>
        </p:nvSpPr>
        <p:spPr>
          <a:xfrm>
            <a:off x="4804221" y="5590861"/>
            <a:ext cx="1467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Enroll Now!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xmlns="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916" y="501199"/>
            <a:ext cx="1956681" cy="193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6903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3C8A4613-6F8A-40A2-B2DE-12F49D2C9098}"/>
              </a:ext>
            </a:extLst>
          </p:cNvPr>
          <p:cNvSpPr txBox="1"/>
          <p:nvPr/>
        </p:nvSpPr>
        <p:spPr>
          <a:xfrm>
            <a:off x="92365" y="180309"/>
            <a:ext cx="114623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xmlns="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8" y="826640"/>
            <a:ext cx="5727192" cy="34527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:a16="http://schemas.microsoft.com/office/drawing/2014/main" xmlns="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30" y="1061561"/>
            <a:ext cx="5956261" cy="333756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:a16="http://schemas.microsoft.com/office/drawing/2014/main" xmlns="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7" y="3132709"/>
            <a:ext cx="5727193" cy="35396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:a16="http://schemas.microsoft.com/office/drawing/2014/main" xmlns="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58" y="3340131"/>
            <a:ext cx="5998933" cy="330473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1399160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Premium Vector | Planning schedule illustration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641"/>
          <a:stretch/>
        </p:blipFill>
        <p:spPr bwMode="auto">
          <a:xfrm>
            <a:off x="7871006" y="1744152"/>
            <a:ext cx="4209250" cy="3137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3">
            <a:extLst>
              <a:ext uri="{FF2B5EF4-FFF2-40B4-BE49-F238E27FC236}">
                <a16:creationId xmlns:a16="http://schemas.microsoft.com/office/drawing/2014/main" xmlns="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</a:rPr>
              <a:t>Agenda – Day </a:t>
            </a:r>
            <a:r>
              <a:rPr lang="en-US" sz="3600" dirty="0">
                <a:solidFill>
                  <a:prstClr val="black"/>
                </a:solidFill>
                <a:latin typeface="Cooper Black" panose="0208090404030B020404" pitchFamily="18" charset="0"/>
              </a:rPr>
              <a:t>16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oper Black" panose="0208090404030B020404" pitchFamily="18" charset="0"/>
            </a:endParaRPr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1E8BD2BC-59B0-4D30-97AE-9B4A2D8F7B41}"/>
              </a:ext>
            </a:extLst>
          </p:cNvPr>
          <p:cNvSpPr txBox="1"/>
          <p:nvPr/>
        </p:nvSpPr>
        <p:spPr>
          <a:xfrm>
            <a:off x="1076324" y="1017158"/>
            <a:ext cx="642370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en-US" dirty="0"/>
              <a:t>Hierarchy CDS Programming with Tree Table  </a:t>
            </a:r>
          </a:p>
          <a:p>
            <a:pPr marL="895243" lvl="1" indent="-285750" algn="just">
              <a:buFont typeface="Wingdings" panose="05000000000000000000" pitchFamily="2" charset="2"/>
              <a:buChar char="Ø"/>
            </a:pPr>
            <a:r>
              <a:rPr lang="en-US" dirty="0"/>
              <a:t>New Hierarchy</a:t>
            </a:r>
          </a:p>
          <a:p>
            <a:pPr marL="895243" lvl="1" indent="-285750" algn="just">
              <a:buFont typeface="Wingdings" panose="05000000000000000000" pitchFamily="2" charset="2"/>
              <a:buChar char="Ø"/>
            </a:pPr>
            <a:r>
              <a:rPr lang="en-US" dirty="0"/>
              <a:t>Classical Hierarchy</a:t>
            </a:r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en-US" dirty="0"/>
              <a:t>Implementation of  End to End  Hierarchy Scenario of  Employee Manager Hierarchy</a:t>
            </a:r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en-US" dirty="0"/>
              <a:t>Describing Functional Information of Hierarchy</a:t>
            </a:r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en-US" dirty="0"/>
              <a:t>Create Fiori App  with annotation File on Top of CDS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2181DA40-EB87-4A9E-A378-F475AFDB183C}"/>
              </a:ext>
            </a:extLst>
          </p:cNvPr>
          <p:cNvSpPr txBox="1"/>
          <p:nvPr/>
        </p:nvSpPr>
        <p:spPr>
          <a:xfrm>
            <a:off x="261764" y="3122562"/>
            <a:ext cx="2238375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--Break--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035F5030-D26D-459D-8F5D-DFF4BC98E02A}"/>
              </a:ext>
            </a:extLst>
          </p:cNvPr>
          <p:cNvSpPr txBox="1"/>
          <p:nvPr/>
        </p:nvSpPr>
        <p:spPr>
          <a:xfrm>
            <a:off x="1076324" y="3642062"/>
            <a:ext cx="64237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Creating End to End S/4 HANA Scenario for OVP ( Analytics )</a:t>
            </a:r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en-US" dirty="0"/>
              <a:t>Create your  OVP ( Overview page )  UX  Elements show Analytical dashboard</a:t>
            </a:r>
          </a:p>
        </p:txBody>
      </p:sp>
    </p:spTree>
    <p:extLst>
      <p:ext uri="{BB962C8B-B14F-4D97-AF65-F5344CB8AC3E}">
        <p14:creationId xmlns:p14="http://schemas.microsoft.com/office/powerpoint/2010/main" val="29536093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xmlns="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rgbClr val="000000"/>
                </a:solidFill>
                <a:latin typeface="Cooper Black" panose="0208090404030B020404" pitchFamily="18" charset="0"/>
              </a:rPr>
              <a:t>CDS Hierarchy </a:t>
            </a:r>
            <a:endParaRPr lang="en-US" sz="3600" i="0" dirty="0">
              <a:solidFill>
                <a:srgbClr val="000000"/>
              </a:solidFill>
              <a:effectLst/>
              <a:latin typeface="Cooper Black" panose="0208090404030B020404" pitchFamily="18" charset="0"/>
            </a:endParaRPr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61764" y="797567"/>
            <a:ext cx="11383617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>
                <a:solidFill>
                  <a:srgbClr val="202124"/>
                </a:solidFill>
              </a:rPr>
              <a:t>The </a:t>
            </a:r>
            <a:r>
              <a:rPr lang="en-US" b="1" dirty="0">
                <a:solidFill>
                  <a:srgbClr val="202124"/>
                </a:solidFill>
              </a:rPr>
              <a:t>CDS</a:t>
            </a:r>
            <a:r>
              <a:rPr lang="en-US" dirty="0">
                <a:solidFill>
                  <a:srgbClr val="202124"/>
                </a:solidFill>
              </a:rPr>
              <a:t> view provides a list of </a:t>
            </a:r>
            <a:r>
              <a:rPr lang="en-US" b="1" dirty="0">
                <a:solidFill>
                  <a:srgbClr val="202124"/>
                </a:solidFill>
              </a:rPr>
              <a:t>hierarchies</a:t>
            </a:r>
            <a:r>
              <a:rPr lang="en-US" dirty="0">
                <a:solidFill>
                  <a:srgbClr val="202124"/>
                </a:solidFill>
              </a:rPr>
              <a:t> which is known the </a:t>
            </a:r>
            <a:r>
              <a:rPr lang="en-US" b="1" dirty="0">
                <a:solidFill>
                  <a:srgbClr val="202124"/>
                </a:solidFill>
              </a:rPr>
              <a:t>hierarchy</a:t>
            </a:r>
            <a:r>
              <a:rPr lang="en-US" dirty="0">
                <a:solidFill>
                  <a:srgbClr val="202124"/>
                </a:solidFill>
              </a:rPr>
              <a:t> directory for this node view. Every single node belongs to exactly one </a:t>
            </a:r>
            <a:r>
              <a:rPr lang="en-US" b="1" dirty="0">
                <a:solidFill>
                  <a:srgbClr val="202124"/>
                </a:solidFill>
              </a:rPr>
              <a:t>hierarchy</a:t>
            </a:r>
            <a:r>
              <a:rPr lang="en-US" dirty="0">
                <a:solidFill>
                  <a:srgbClr val="202124"/>
                </a:solidFill>
              </a:rPr>
              <a:t>, which can identified by one or multiple key fields of the node view.</a:t>
            </a:r>
          </a:p>
          <a:p>
            <a:pPr algn="just"/>
            <a:r>
              <a:rPr lang="en-US" dirty="0">
                <a:solidFill>
                  <a:srgbClr val="202124"/>
                </a:solidFill>
              </a:rPr>
              <a:t>A </a:t>
            </a:r>
            <a:r>
              <a:rPr lang="en-US" b="1" dirty="0">
                <a:solidFill>
                  <a:srgbClr val="202124"/>
                </a:solidFill>
              </a:rPr>
              <a:t>hierarchy</a:t>
            </a:r>
            <a:r>
              <a:rPr lang="en-US" dirty="0">
                <a:solidFill>
                  <a:srgbClr val="202124"/>
                </a:solidFill>
              </a:rPr>
              <a:t> can have multiple root nodes.</a:t>
            </a:r>
          </a:p>
          <a:p>
            <a:pPr marL="285750" indent="-285750" algn="just">
              <a:buFontTx/>
              <a:buChar char="-"/>
            </a:pPr>
            <a:r>
              <a:rPr lang="en-US" dirty="0"/>
              <a:t>Hierarchies allows to traverse data faster</a:t>
            </a:r>
          </a:p>
          <a:p>
            <a:pPr marL="285750" indent="-285750" algn="just">
              <a:buFontTx/>
              <a:buChar char="-"/>
            </a:pPr>
            <a:r>
              <a:rPr lang="en-US" dirty="0"/>
              <a:t>They clearly explain the inter-relation between multiple object</a:t>
            </a:r>
          </a:p>
          <a:p>
            <a:pPr marL="285750" indent="-285750" algn="just">
              <a:buFontTx/>
              <a:buChar char="-"/>
            </a:pPr>
            <a:r>
              <a:rPr lang="en-US" dirty="0"/>
              <a:t>Very helpful determining the parent child relationship</a:t>
            </a:r>
          </a:p>
          <a:p>
            <a:endParaRPr lang="en-US" dirty="0"/>
          </a:p>
        </p:txBody>
      </p:sp>
      <p:pic>
        <p:nvPicPr>
          <p:cNvPr id="3074" name="Picture 2" descr="Hierarchies in CDS (Core Data Services) View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9178" y="3059598"/>
            <a:ext cx="4581525" cy="3105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42105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xmlns="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48512" y="148884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Types of Hierarchy</a:t>
            </a:r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4762809" y="1347830"/>
            <a:ext cx="2742565" cy="2742565"/>
            <a:chOff x="-227013" y="3985419"/>
            <a:chExt cx="2743200" cy="2743200"/>
          </a:xfrm>
        </p:grpSpPr>
        <p:sp>
          <p:nvSpPr>
            <p:cNvPr id="9" name="Oval 8"/>
            <p:cNvSpPr/>
            <p:nvPr/>
          </p:nvSpPr>
          <p:spPr bwMode="gray">
            <a:xfrm>
              <a:off x="-227013" y="3985419"/>
              <a:ext cx="2743200" cy="2743200"/>
            </a:xfrm>
            <a:prstGeom prst="ellipse">
              <a:avLst/>
            </a:prstGeom>
            <a:noFill/>
            <a:ln w="12700" algn="ctr">
              <a:solidFill>
                <a:srgbClr val="55A1C0"/>
              </a:solidFill>
              <a:prstDash val="sysDash"/>
              <a:miter lim="800000"/>
              <a:headEnd/>
              <a:tailEnd/>
            </a:ln>
          </p:spPr>
          <p:txBody>
            <a:bodyPr lIns="89979" tIns="71983" rIns="89979" bIns="71983" rtlCol="0" anchor="ctr"/>
            <a:lstStyle/>
            <a:p>
              <a:pPr algn="ctr"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endParaRPr lang="en-US" sz="2000" kern="0" dirty="0">
                <a:solidFill>
                  <a:srgbClr val="DCD472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10" name="Oval 9"/>
            <p:cNvSpPr/>
            <p:nvPr/>
          </p:nvSpPr>
          <p:spPr bwMode="gray">
            <a:xfrm>
              <a:off x="39687" y="4252119"/>
              <a:ext cx="2209800" cy="2209800"/>
            </a:xfrm>
            <a:prstGeom prst="ellipse">
              <a:avLst/>
            </a:prstGeom>
            <a:solidFill>
              <a:schemeClr val="accent6"/>
            </a:solidFill>
            <a:ln w="6350" algn="ctr">
              <a:noFill/>
              <a:miter lim="800000"/>
              <a:headEnd/>
              <a:tailEnd/>
            </a:ln>
          </p:spPr>
          <p:txBody>
            <a:bodyPr lIns="89979" tIns="71983" rIns="89979" bIns="71983" rtlCol="0" anchor="ctr"/>
            <a:lstStyle/>
            <a:p>
              <a:pPr algn="ctr" defTabSz="914217" fontAlgn="base"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GB" sz="2400" kern="0" dirty="0">
                  <a:solidFill>
                    <a:schemeClr val="bg1"/>
                  </a:solidFill>
                  <a:latin typeface="Arial Narrow" charset="0"/>
                  <a:ea typeface="Arial Narrow" charset="0"/>
                  <a:cs typeface="Arial Narrow" charset="0"/>
                </a:rPr>
                <a:t> CDS Hierarchy</a:t>
              </a:r>
            </a:p>
          </p:txBody>
        </p:sp>
      </p:grpSp>
      <p:sp>
        <p:nvSpPr>
          <p:cNvPr id="11" name="Rounded Rectangle 10"/>
          <p:cNvSpPr/>
          <p:nvPr/>
        </p:nvSpPr>
        <p:spPr bwMode="gray">
          <a:xfrm>
            <a:off x="2261797" y="4524367"/>
            <a:ext cx="1997075" cy="713811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 w="6350" algn="ctr">
            <a:noFill/>
            <a:miter lim="800000"/>
            <a:headEnd/>
            <a:tailEnd/>
          </a:ln>
        </p:spPr>
        <p:txBody>
          <a:bodyPr lIns="89958" tIns="71966" rIns="89958" bIns="71966" rtlCol="0" anchor="ctr"/>
          <a:lstStyle/>
          <a:p>
            <a:pPr algn="ctr" defTabSz="914034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GB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New Hierarchy</a:t>
            </a:r>
          </a:p>
        </p:txBody>
      </p:sp>
      <p:sp>
        <p:nvSpPr>
          <p:cNvPr id="12" name="Rounded Rectangle 11"/>
          <p:cNvSpPr/>
          <p:nvPr/>
        </p:nvSpPr>
        <p:spPr bwMode="gray">
          <a:xfrm>
            <a:off x="8351177" y="4610507"/>
            <a:ext cx="1997075" cy="713811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 w="6350" algn="ctr">
            <a:noFill/>
            <a:miter lim="800000"/>
            <a:headEnd/>
            <a:tailEnd/>
          </a:ln>
        </p:spPr>
        <p:txBody>
          <a:bodyPr lIns="89958" tIns="71966" rIns="89958" bIns="71966" rtlCol="0" anchor="ctr"/>
          <a:lstStyle/>
          <a:p>
            <a:pPr algn="ctr" defTabSz="914034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GB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Classical Hierarchy</a:t>
            </a:r>
          </a:p>
        </p:txBody>
      </p:sp>
      <p:cxnSp>
        <p:nvCxnSpPr>
          <p:cNvPr id="5" name="Elbow Connector 4"/>
          <p:cNvCxnSpPr>
            <a:stCxn id="9" idx="3"/>
            <a:endCxn id="11" idx="0"/>
          </p:cNvCxnSpPr>
          <p:nvPr/>
        </p:nvCxnSpPr>
        <p:spPr>
          <a:xfrm rot="5400000">
            <a:off x="3794587" y="3154505"/>
            <a:ext cx="835611" cy="190411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/>
          <p:cNvCxnSpPr>
            <a:stCxn id="9" idx="5"/>
            <a:endCxn id="12" idx="0"/>
          </p:cNvCxnSpPr>
          <p:nvPr/>
        </p:nvCxnSpPr>
        <p:spPr>
          <a:xfrm rot="16200000" flipH="1">
            <a:off x="7765850" y="3026641"/>
            <a:ext cx="921751" cy="224598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/>
          <p:cNvGrpSpPr/>
          <p:nvPr/>
        </p:nvGrpSpPr>
        <p:grpSpPr>
          <a:xfrm>
            <a:off x="8589463" y="801867"/>
            <a:ext cx="2652098" cy="2652098"/>
            <a:chOff x="1754187" y="3734594"/>
            <a:chExt cx="2209800" cy="2209800"/>
          </a:xfrm>
        </p:grpSpPr>
        <p:sp>
          <p:nvSpPr>
            <p:cNvPr id="16" name="Oval 15"/>
            <p:cNvSpPr/>
            <p:nvPr/>
          </p:nvSpPr>
          <p:spPr bwMode="gray">
            <a:xfrm>
              <a:off x="1754187" y="3734594"/>
              <a:ext cx="2209800" cy="2209800"/>
            </a:xfrm>
            <a:prstGeom prst="ellipse">
              <a:avLst/>
            </a:prstGeom>
            <a:noFill/>
            <a:ln w="12700" algn="ctr">
              <a:solidFill>
                <a:srgbClr val="DCD472"/>
              </a:solidFill>
              <a:prstDash val="sysDash"/>
              <a:miter lim="800000"/>
              <a:headEnd/>
              <a:tailEnd/>
            </a:ln>
          </p:spPr>
          <p:txBody>
            <a:bodyPr lIns="89979" tIns="71983" rIns="89979" bIns="71983" rtlCol="0" anchor="ctr"/>
            <a:lstStyle/>
            <a:p>
              <a:pPr algn="ctr"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endParaRPr lang="en-US" sz="2000" kern="0" dirty="0">
                <a:solidFill>
                  <a:srgbClr val="DCD472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17" name="Oval 16"/>
            <p:cNvSpPr/>
            <p:nvPr/>
          </p:nvSpPr>
          <p:spPr bwMode="gray">
            <a:xfrm>
              <a:off x="1969029" y="3949436"/>
              <a:ext cx="1780117" cy="1780117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" algn="ctr">
              <a:noFill/>
              <a:miter lim="800000"/>
              <a:headEnd/>
              <a:tailEnd/>
            </a:ln>
          </p:spPr>
          <p:txBody>
            <a:bodyPr lIns="89979" tIns="71983" rIns="89979" bIns="71983" rtlCol="0" anchor="ctr"/>
            <a:lstStyle/>
            <a:p>
              <a:pPr algn="ctr" defTabSz="914217" fontAlgn="base"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GB" sz="2400" kern="0" dirty="0">
                  <a:solidFill>
                    <a:srgbClr val="646772"/>
                  </a:solidFill>
                  <a:latin typeface="Arial Narrow" charset="0"/>
                  <a:ea typeface="Arial Narrow" charset="0"/>
                  <a:cs typeface="Arial Narrow" charset="0"/>
                </a:rPr>
                <a:t>Creating Using Annotations</a:t>
              </a:r>
            </a:p>
          </p:txBody>
        </p:sp>
      </p:grpSp>
      <p:sp>
        <p:nvSpPr>
          <p:cNvPr id="18" name="Down Arrow 17"/>
          <p:cNvSpPr/>
          <p:nvPr/>
        </p:nvSpPr>
        <p:spPr>
          <a:xfrm rot="10800000">
            <a:off x="9800069" y="3502182"/>
            <a:ext cx="399415" cy="106529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Down Arrow 21"/>
          <p:cNvSpPr/>
          <p:nvPr/>
        </p:nvSpPr>
        <p:spPr>
          <a:xfrm rot="10800000">
            <a:off x="2715501" y="3557128"/>
            <a:ext cx="387433" cy="93745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/>
          <p:cNvGrpSpPr/>
          <p:nvPr/>
        </p:nvGrpSpPr>
        <p:grpSpPr>
          <a:xfrm>
            <a:off x="1824229" y="1471114"/>
            <a:ext cx="2015594" cy="2015594"/>
            <a:chOff x="1754187" y="3734594"/>
            <a:chExt cx="2209800" cy="2209800"/>
          </a:xfrm>
        </p:grpSpPr>
        <p:sp>
          <p:nvSpPr>
            <p:cNvPr id="24" name="Oval 23"/>
            <p:cNvSpPr/>
            <p:nvPr/>
          </p:nvSpPr>
          <p:spPr bwMode="gray">
            <a:xfrm>
              <a:off x="1754187" y="3734594"/>
              <a:ext cx="2209800" cy="2209800"/>
            </a:xfrm>
            <a:prstGeom prst="ellipse">
              <a:avLst/>
            </a:prstGeom>
            <a:noFill/>
            <a:ln w="12700" algn="ctr">
              <a:solidFill>
                <a:srgbClr val="DCD472"/>
              </a:solidFill>
              <a:prstDash val="sysDash"/>
              <a:miter lim="800000"/>
              <a:headEnd/>
              <a:tailEnd/>
            </a:ln>
          </p:spPr>
          <p:txBody>
            <a:bodyPr lIns="89979" tIns="71983" rIns="89979" bIns="71983" rtlCol="0" anchor="ctr"/>
            <a:lstStyle/>
            <a:p>
              <a:pPr algn="ctr"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endParaRPr lang="en-US" sz="2000" kern="0" dirty="0">
                <a:solidFill>
                  <a:srgbClr val="DCD472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25" name="Oval 24"/>
            <p:cNvSpPr/>
            <p:nvPr/>
          </p:nvSpPr>
          <p:spPr bwMode="gray">
            <a:xfrm>
              <a:off x="1969029" y="3949436"/>
              <a:ext cx="1780117" cy="1780117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" algn="ctr">
              <a:noFill/>
              <a:miter lim="800000"/>
              <a:headEnd/>
              <a:tailEnd/>
            </a:ln>
          </p:spPr>
          <p:txBody>
            <a:bodyPr lIns="89979" tIns="71983" rIns="89979" bIns="71983" rtlCol="0" anchor="ctr"/>
            <a:lstStyle/>
            <a:p>
              <a:pPr algn="ctr" defTabSz="914217" fontAlgn="base"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GB" sz="2400" kern="0" dirty="0">
                  <a:solidFill>
                    <a:srgbClr val="646772"/>
                  </a:solidFill>
                  <a:latin typeface="Arial Narrow" charset="0"/>
                  <a:ea typeface="Arial Narrow" charset="0"/>
                  <a:cs typeface="Arial Narrow" charset="0"/>
                </a:rPr>
                <a:t>Creating by syntax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A1CEB442-48B2-4D75-8C7D-619568554FE4}"/>
              </a:ext>
            </a:extLst>
          </p:cNvPr>
          <p:cNvSpPr txBox="1"/>
          <p:nvPr/>
        </p:nvSpPr>
        <p:spPr>
          <a:xfrm>
            <a:off x="248512" y="859965"/>
            <a:ext cx="4241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There are Two types of Hierarchy </a:t>
            </a:r>
          </a:p>
        </p:txBody>
      </p:sp>
    </p:spTree>
    <p:extLst>
      <p:ext uri="{BB962C8B-B14F-4D97-AF65-F5344CB8AC3E}">
        <p14:creationId xmlns:p14="http://schemas.microsoft.com/office/powerpoint/2010/main" val="23139293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xmlns="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4" name="Title 3">
            <a:extLst>
              <a:ext uri="{FF2B5EF4-FFF2-40B4-BE49-F238E27FC236}">
                <a16:creationId xmlns:a16="http://schemas.microsoft.com/office/drawing/2014/main" xmlns="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321400" y="155512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End to End Hierarchy Scenario</a:t>
            </a:r>
          </a:p>
        </p:txBody>
      </p:sp>
      <p:pic>
        <p:nvPicPr>
          <p:cNvPr id="3" name="Picture 2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005" y="957002"/>
            <a:ext cx="10219429" cy="5491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7520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xmlns="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4" name="Title 3">
            <a:extLst>
              <a:ext uri="{FF2B5EF4-FFF2-40B4-BE49-F238E27FC236}">
                <a16:creationId xmlns:a16="http://schemas.microsoft.com/office/drawing/2014/main" xmlns="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94896" y="155512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Flow of CDS Views in Hierarchy 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474A0A0B-8C20-4E27-9D74-BC005D4C8453}"/>
              </a:ext>
            </a:extLst>
          </p:cNvPr>
          <p:cNvGrpSpPr/>
          <p:nvPr/>
        </p:nvGrpSpPr>
        <p:grpSpPr>
          <a:xfrm>
            <a:off x="1247146" y="4808039"/>
            <a:ext cx="9091831" cy="956347"/>
            <a:chOff x="2387422" y="4345972"/>
            <a:chExt cx="9091831" cy="956347"/>
          </a:xfrm>
          <a:gradFill>
            <a:gsLst>
              <a:gs pos="24000">
                <a:schemeClr val="accent1"/>
              </a:gs>
              <a:gs pos="90000">
                <a:schemeClr val="accent2"/>
              </a:gs>
            </a:gsLst>
            <a:lin ang="0" scaled="1"/>
          </a:gradFill>
        </p:grpSpPr>
        <p:sp>
          <p:nvSpPr>
            <p:cNvPr id="8" name="Arrow: Chevron 51">
              <a:extLst>
                <a:ext uri="{FF2B5EF4-FFF2-40B4-BE49-F238E27FC236}">
                  <a16:creationId xmlns:a16="http://schemas.microsoft.com/office/drawing/2014/main" xmlns="" id="{79D3B317-A125-4456-A9CD-2FA958DB41BE}"/>
                </a:ext>
              </a:extLst>
            </p:cNvPr>
            <p:cNvSpPr/>
            <p:nvPr/>
          </p:nvSpPr>
          <p:spPr>
            <a:xfrm>
              <a:off x="4439168" y="4345973"/>
              <a:ext cx="2395510" cy="956346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tx1"/>
                </a:solidFill>
              </a:endParaRPr>
            </a:p>
          </p:txBody>
        </p:sp>
        <p:sp>
          <p:nvSpPr>
            <p:cNvPr id="9" name="Arrow: Pentagon 52">
              <a:extLst>
                <a:ext uri="{FF2B5EF4-FFF2-40B4-BE49-F238E27FC236}">
                  <a16:creationId xmlns:a16="http://schemas.microsoft.com/office/drawing/2014/main" xmlns="" id="{F6E93C8A-0B1C-4279-A412-4B574602C925}"/>
                </a:ext>
              </a:extLst>
            </p:cNvPr>
            <p:cNvSpPr/>
            <p:nvPr/>
          </p:nvSpPr>
          <p:spPr>
            <a:xfrm>
              <a:off x="2387422" y="4345973"/>
              <a:ext cx="2395494" cy="956346"/>
            </a:xfrm>
            <a:prstGeom prst="homePlat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" name="Arrow: Chevron 53">
              <a:extLst>
                <a:ext uri="{FF2B5EF4-FFF2-40B4-BE49-F238E27FC236}">
                  <a16:creationId xmlns:a16="http://schemas.microsoft.com/office/drawing/2014/main" xmlns="" id="{FDC72B02-33BC-4D93-AC11-662A4DD42704}"/>
                </a:ext>
              </a:extLst>
            </p:cNvPr>
            <p:cNvSpPr/>
            <p:nvPr/>
          </p:nvSpPr>
          <p:spPr>
            <a:xfrm>
              <a:off x="6490929" y="4345973"/>
              <a:ext cx="2395510" cy="956346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tx1"/>
                </a:solidFill>
              </a:endParaRPr>
            </a:p>
          </p:txBody>
        </p:sp>
        <p:sp>
          <p:nvSpPr>
            <p:cNvPr id="11" name="Arrow: Chevron 54">
              <a:extLst>
                <a:ext uri="{FF2B5EF4-FFF2-40B4-BE49-F238E27FC236}">
                  <a16:creationId xmlns:a16="http://schemas.microsoft.com/office/drawing/2014/main" xmlns="" id="{11946D11-DD5F-448B-84DF-D7E797DE6B45}"/>
                </a:ext>
              </a:extLst>
            </p:cNvPr>
            <p:cNvSpPr/>
            <p:nvPr/>
          </p:nvSpPr>
          <p:spPr>
            <a:xfrm>
              <a:off x="8542691" y="4345973"/>
              <a:ext cx="2395510" cy="956346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tx1"/>
                </a:solidFill>
              </a:endParaRPr>
            </a:p>
          </p:txBody>
        </p:sp>
        <p:sp>
          <p:nvSpPr>
            <p:cNvPr id="12" name="Arrow: Chevron 55">
              <a:extLst>
                <a:ext uri="{FF2B5EF4-FFF2-40B4-BE49-F238E27FC236}">
                  <a16:creationId xmlns:a16="http://schemas.microsoft.com/office/drawing/2014/main" xmlns="" id="{0089B55F-7230-461B-85AF-05462DC73AE8}"/>
                </a:ext>
              </a:extLst>
            </p:cNvPr>
            <p:cNvSpPr/>
            <p:nvPr/>
          </p:nvSpPr>
          <p:spPr>
            <a:xfrm>
              <a:off x="10594453" y="4345972"/>
              <a:ext cx="884800" cy="956346"/>
            </a:xfrm>
            <a:prstGeom prst="chevron">
              <a:avLst>
                <a:gd name="adj" fmla="val 5261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tx1"/>
                </a:solidFill>
              </a:endParaRPr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B68F9CFA-0D8C-4E49-BE52-C3A5A82558C9}"/>
              </a:ext>
            </a:extLst>
          </p:cNvPr>
          <p:cNvSpPr/>
          <p:nvPr/>
        </p:nvSpPr>
        <p:spPr>
          <a:xfrm>
            <a:off x="1328984" y="4046011"/>
            <a:ext cx="8731698" cy="507955"/>
          </a:xfrm>
          <a:prstGeom prst="rect">
            <a:avLst/>
          </a:prstGeom>
          <a:solidFill>
            <a:schemeClr val="accent1">
              <a:lumMod val="60000"/>
              <a:lumOff val="4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65074BE9-291F-4F8A-BCE2-A12D5AC5084B}"/>
              </a:ext>
            </a:extLst>
          </p:cNvPr>
          <p:cNvSpPr/>
          <p:nvPr/>
        </p:nvSpPr>
        <p:spPr>
          <a:xfrm>
            <a:off x="3020600" y="3377927"/>
            <a:ext cx="7040082" cy="507955"/>
          </a:xfrm>
          <a:prstGeom prst="rect">
            <a:avLst/>
          </a:prstGeom>
          <a:solidFill>
            <a:schemeClr val="accent1">
              <a:lumMod val="60000"/>
              <a:lumOff val="4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84F6DAE5-FC6E-46E4-A989-C984E85B65A6}"/>
              </a:ext>
            </a:extLst>
          </p:cNvPr>
          <p:cNvSpPr/>
          <p:nvPr/>
        </p:nvSpPr>
        <p:spPr>
          <a:xfrm>
            <a:off x="5072361" y="2709842"/>
            <a:ext cx="4988321" cy="507955"/>
          </a:xfrm>
          <a:prstGeom prst="rect">
            <a:avLst/>
          </a:prstGeom>
          <a:solidFill>
            <a:schemeClr val="accent1">
              <a:lumMod val="60000"/>
              <a:lumOff val="4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8E0A33C1-1054-4E60-96DE-A0DE48AF4EF6}"/>
              </a:ext>
            </a:extLst>
          </p:cNvPr>
          <p:cNvSpPr/>
          <p:nvPr/>
        </p:nvSpPr>
        <p:spPr>
          <a:xfrm>
            <a:off x="7124122" y="2041757"/>
            <a:ext cx="2936559" cy="507955"/>
          </a:xfrm>
          <a:prstGeom prst="rect">
            <a:avLst/>
          </a:prstGeom>
          <a:solidFill>
            <a:schemeClr val="accent1">
              <a:lumMod val="60000"/>
              <a:lumOff val="4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E6DE1479-8C20-4B05-B8E9-3CB693CF26DE}"/>
              </a:ext>
            </a:extLst>
          </p:cNvPr>
          <p:cNvSpPr/>
          <p:nvPr/>
        </p:nvSpPr>
        <p:spPr>
          <a:xfrm>
            <a:off x="1333203" y="5143095"/>
            <a:ext cx="1545017" cy="286232"/>
          </a:xfrm>
          <a:prstGeom prst="rect">
            <a:avLst/>
          </a:prstGeom>
        </p:spPr>
        <p:txBody>
          <a:bodyPr wrap="square" lIns="0" rIns="0" anchor="t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IN" sz="1400" dirty="0">
                <a:solidFill>
                  <a:schemeClr val="bg1"/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ZATS_P_EMPLOYEE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E04A8885-F432-4FE4-AD25-914F46CCA6A5}"/>
              </a:ext>
            </a:extLst>
          </p:cNvPr>
          <p:cNvSpPr/>
          <p:nvPr/>
        </p:nvSpPr>
        <p:spPr>
          <a:xfrm>
            <a:off x="3631493" y="5143095"/>
            <a:ext cx="1766149" cy="286232"/>
          </a:xfrm>
          <a:prstGeom prst="rect">
            <a:avLst/>
          </a:prstGeom>
        </p:spPr>
        <p:txBody>
          <a:bodyPr wrap="square" lIns="0" rIns="0" anchor="t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IN" sz="1400" dirty="0">
                <a:solidFill>
                  <a:schemeClr val="bg1"/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ZATS_I_EMPMGR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0260BD5A-8EA5-41ED-8AB1-4BE345CEE10F}"/>
              </a:ext>
            </a:extLst>
          </p:cNvPr>
          <p:cNvSpPr/>
          <p:nvPr/>
        </p:nvSpPr>
        <p:spPr>
          <a:xfrm>
            <a:off x="5824885" y="5143095"/>
            <a:ext cx="1802420" cy="286232"/>
          </a:xfrm>
          <a:prstGeom prst="rect">
            <a:avLst/>
          </a:prstGeom>
        </p:spPr>
        <p:txBody>
          <a:bodyPr wrap="square" lIns="0" rIns="0" anchor="t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IN" sz="1400" dirty="0">
                <a:solidFill>
                  <a:schemeClr val="bg1"/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ZATS_CO_EMPHOURS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D9E8DA2B-0E20-4D98-A763-0528E093E365}"/>
              </a:ext>
            </a:extLst>
          </p:cNvPr>
          <p:cNvSpPr/>
          <p:nvPr/>
        </p:nvSpPr>
        <p:spPr>
          <a:xfrm>
            <a:off x="7877056" y="5143095"/>
            <a:ext cx="1724392" cy="286232"/>
          </a:xfrm>
          <a:prstGeom prst="rect">
            <a:avLst/>
          </a:prstGeom>
        </p:spPr>
        <p:txBody>
          <a:bodyPr wrap="square" lIns="0" rIns="0" anchor="t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IN" sz="1400" dirty="0">
                <a:solidFill>
                  <a:schemeClr val="bg1"/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ZATS_C_EMPHOURS</a:t>
            </a:r>
          </a:p>
        </p:txBody>
      </p:sp>
      <p:sp>
        <p:nvSpPr>
          <p:cNvPr id="22" name="Freeform: Shape 73">
            <a:extLst>
              <a:ext uri="{FF2B5EF4-FFF2-40B4-BE49-F238E27FC236}">
                <a16:creationId xmlns:a16="http://schemas.microsoft.com/office/drawing/2014/main" xmlns="" id="{7E90A4BC-DB0B-432C-9FA8-E2F898FF5096}"/>
              </a:ext>
            </a:extLst>
          </p:cNvPr>
          <p:cNvSpPr/>
          <p:nvPr/>
        </p:nvSpPr>
        <p:spPr>
          <a:xfrm>
            <a:off x="1497499" y="1602914"/>
            <a:ext cx="8522253" cy="2997797"/>
          </a:xfrm>
          <a:custGeom>
            <a:avLst/>
            <a:gdLst>
              <a:gd name="connsiteX0" fmla="*/ 0 w 8808720"/>
              <a:gd name="connsiteY0" fmla="*/ 2611120 h 2611120"/>
              <a:gd name="connsiteX1" fmla="*/ 6451600 w 8808720"/>
              <a:gd name="connsiteY1" fmla="*/ 2133600 h 2611120"/>
              <a:gd name="connsiteX2" fmla="*/ 8808720 w 8808720"/>
              <a:gd name="connsiteY2" fmla="*/ 0 h 2611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808720" h="2611120">
                <a:moveTo>
                  <a:pt x="0" y="2611120"/>
                </a:moveTo>
                <a:cubicBezTo>
                  <a:pt x="2491740" y="2589953"/>
                  <a:pt x="4983480" y="2568787"/>
                  <a:pt x="6451600" y="2133600"/>
                </a:cubicBezTo>
                <a:cubicBezTo>
                  <a:pt x="7919720" y="1698413"/>
                  <a:pt x="8364220" y="849206"/>
                  <a:pt x="8808720" y="0"/>
                </a:cubicBezTo>
              </a:path>
            </a:pathLst>
          </a:custGeom>
          <a:noFill/>
          <a:ln w="76200" cap="rnd">
            <a:gradFill>
              <a:gsLst>
                <a:gs pos="100000">
                  <a:schemeClr val="accent1">
                    <a:lumMod val="5000"/>
                    <a:lumOff val="95000"/>
                    <a:alpha val="0"/>
                  </a:schemeClr>
                </a:gs>
                <a:gs pos="83000">
                  <a:schemeClr val="accent1"/>
                </a:gs>
              </a:gsLst>
              <a:lin ang="5400000" scaled="1"/>
            </a:gra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C5CF4106-D82A-43B6-A9DE-27746DDADA7E}"/>
              </a:ext>
            </a:extLst>
          </p:cNvPr>
          <p:cNvSpPr/>
          <p:nvPr/>
        </p:nvSpPr>
        <p:spPr>
          <a:xfrm>
            <a:off x="7301717" y="2159261"/>
            <a:ext cx="2342679" cy="297377"/>
          </a:xfrm>
          <a:prstGeom prst="rect">
            <a:avLst/>
          </a:prstGeom>
        </p:spPr>
        <p:txBody>
          <a:bodyPr wrap="square" lIns="0" rIns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I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Consumption CDS View. 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xmlns="" id="{7F8F5857-0D53-466B-B112-FA0481FABC0F}"/>
              </a:ext>
            </a:extLst>
          </p:cNvPr>
          <p:cNvSpPr/>
          <p:nvPr/>
        </p:nvSpPr>
        <p:spPr>
          <a:xfrm>
            <a:off x="5239237" y="2819661"/>
            <a:ext cx="2342679" cy="297377"/>
          </a:xfrm>
          <a:prstGeom prst="rect">
            <a:avLst/>
          </a:prstGeom>
        </p:spPr>
        <p:txBody>
          <a:bodyPr wrap="square" lIns="0" rIns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I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Composite CDS View. 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xmlns="" id="{5D68FD42-BC6A-453A-A14B-E77A9C5012B8}"/>
              </a:ext>
            </a:extLst>
          </p:cNvPr>
          <p:cNvSpPr/>
          <p:nvPr/>
        </p:nvSpPr>
        <p:spPr>
          <a:xfrm>
            <a:off x="3176757" y="3483216"/>
            <a:ext cx="2342679" cy="297377"/>
          </a:xfrm>
          <a:prstGeom prst="rect">
            <a:avLst/>
          </a:prstGeom>
        </p:spPr>
        <p:txBody>
          <a:bodyPr wrap="square" lIns="0" rIns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I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Interface CDS View. 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2347E922-1E01-473F-AC81-64C531B94442}"/>
              </a:ext>
            </a:extLst>
          </p:cNvPr>
          <p:cNvSpPr/>
          <p:nvPr/>
        </p:nvSpPr>
        <p:spPr>
          <a:xfrm>
            <a:off x="1476061" y="4163936"/>
            <a:ext cx="2342679" cy="297377"/>
          </a:xfrm>
          <a:prstGeom prst="rect">
            <a:avLst/>
          </a:prstGeom>
        </p:spPr>
        <p:txBody>
          <a:bodyPr wrap="square" lIns="0" rIns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I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Basic CDS View. </a:t>
            </a:r>
          </a:p>
        </p:txBody>
      </p:sp>
    </p:spTree>
    <p:extLst>
      <p:ext uri="{BB962C8B-B14F-4D97-AF65-F5344CB8AC3E}">
        <p14:creationId xmlns:p14="http://schemas.microsoft.com/office/powerpoint/2010/main" val="2334345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xmlns="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4" name="Title 3">
            <a:extLst>
              <a:ext uri="{FF2B5EF4-FFF2-40B4-BE49-F238E27FC236}">
                <a16:creationId xmlns:a16="http://schemas.microsoft.com/office/drawing/2014/main" xmlns="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321400" y="155512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Exercise </a:t>
            </a:r>
          </a:p>
        </p:txBody>
      </p:sp>
      <p:sp>
        <p:nvSpPr>
          <p:cNvPr id="7" name="Rectangle 6"/>
          <p:cNvSpPr/>
          <p:nvPr/>
        </p:nvSpPr>
        <p:spPr>
          <a:xfrm>
            <a:off x="321400" y="853431"/>
            <a:ext cx="1155917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3C3C3C"/>
                </a:solidFill>
                <a:hlinkClick r:id="rId3"/>
              </a:rPr>
              <a:t>CDS Hierarchy Scenario</a:t>
            </a:r>
            <a:endParaRPr lang="en-US" sz="2000" dirty="0">
              <a:solidFill>
                <a:srgbClr val="3C3C3C"/>
              </a:solidFill>
            </a:endParaRPr>
          </a:p>
        </p:txBody>
      </p:sp>
      <p:pic>
        <p:nvPicPr>
          <p:cNvPr id="5124" name="Picture 4" descr="pict-organizational-chart-company's-organizational-chart.png-diagram-flowchart-example  - missmongolnepal.co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1560" y="1174117"/>
            <a:ext cx="7071973" cy="5160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79465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xmlns="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48512" y="162136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Creating Fiori app on top of CDS </a:t>
            </a:r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512" y="806800"/>
            <a:ext cx="4988286" cy="310371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1035" y="826586"/>
            <a:ext cx="3353236" cy="3072434"/>
          </a:xfrm>
          <a:prstGeom prst="rect">
            <a:avLst/>
          </a:prstGeom>
        </p:spPr>
      </p:pic>
      <p:sp>
        <p:nvSpPr>
          <p:cNvPr id="3" name="Chevron 2"/>
          <p:cNvSpPr/>
          <p:nvPr/>
        </p:nvSpPr>
        <p:spPr>
          <a:xfrm>
            <a:off x="5594986" y="2124884"/>
            <a:ext cx="557860" cy="711081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Chevron 4"/>
          <p:cNvSpPr/>
          <p:nvPr/>
        </p:nvSpPr>
        <p:spPr>
          <a:xfrm rot="5400000">
            <a:off x="8216029" y="3859671"/>
            <a:ext cx="500286" cy="70666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9980579" y="2351541"/>
            <a:ext cx="196290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2</a:t>
            </a:r>
            <a:r>
              <a:rPr lang="en-US" dirty="0"/>
              <a:t>. Create and add Annotation file in our project.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48512" y="4139978"/>
            <a:ext cx="498828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1.</a:t>
            </a:r>
            <a:r>
              <a:rPr lang="en-US" dirty="0"/>
              <a:t> To show All Data in Fiori App we Define or set the Entityset name in XML View.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770444" y="6051200"/>
            <a:ext cx="374059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b="1" dirty="0"/>
              <a:t>3</a:t>
            </a:r>
            <a:r>
              <a:rPr lang="en-US" dirty="0"/>
              <a:t>. Link annotation file use this code in                    Manifest.json.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1035" y="4550774"/>
            <a:ext cx="3353236" cy="2201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085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xmlns="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latin typeface="Cooper Black" panose="0208090404030B020404" pitchFamily="18" charset="0"/>
              </a:rPr>
              <a:t>Result Employee Manager Hierarchy  </a:t>
            </a:r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762" y="1316402"/>
            <a:ext cx="11474476" cy="452992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61764" y="779090"/>
            <a:ext cx="72887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Result of Employee Manager Hierarchy with effort Utilization &amp; Cost Centre.</a:t>
            </a:r>
          </a:p>
        </p:txBody>
      </p:sp>
    </p:spTree>
    <p:extLst>
      <p:ext uri="{BB962C8B-B14F-4D97-AF65-F5344CB8AC3E}">
        <p14:creationId xmlns:p14="http://schemas.microsoft.com/office/powerpoint/2010/main" val="11797454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TM10001103[[fn=Headlines]]</Template>
  <TotalTime>6278</TotalTime>
  <Words>536</Words>
  <Application>Microsoft Office PowerPoint</Application>
  <PresentationFormat>Widescreen</PresentationFormat>
  <Paragraphs>96</Paragraphs>
  <Slides>19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9" baseType="lpstr">
      <vt:lpstr>Arial Unicode MS</vt:lpstr>
      <vt:lpstr>Arial</vt:lpstr>
      <vt:lpstr>Arial Narrow</vt:lpstr>
      <vt:lpstr>Calibri</vt:lpstr>
      <vt:lpstr>Calibri Light</vt:lpstr>
      <vt:lpstr>Cooper Black</vt:lpstr>
      <vt:lpstr>Open Sans</vt:lpstr>
      <vt:lpstr>Segoe UI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MD Junaed</dc:creator>
  <cp:lastModifiedBy>sc</cp:lastModifiedBy>
  <cp:revision>559</cp:revision>
  <dcterms:created xsi:type="dcterms:W3CDTF">2016-07-10T03:33:26Z</dcterms:created>
  <dcterms:modified xsi:type="dcterms:W3CDTF">2021-05-22T07:29:40Z</dcterms:modified>
</cp:coreProperties>
</file>